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67" r:id="rId10"/>
    <p:sldId id="269" r:id="rId11"/>
    <p:sldId id="268" r:id="rId12"/>
    <p:sldId id="263" r:id="rId13"/>
    <p:sldId id="265" r:id="rId14"/>
    <p:sldId id="266" r:id="rId1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15CA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75839" autoAdjust="0"/>
  </p:normalViewPr>
  <p:slideViewPr>
    <p:cSldViewPr>
      <p:cViewPr varScale="1">
        <p:scale>
          <a:sx n="75" d="100"/>
          <a:sy n="75" d="100"/>
        </p:scale>
        <p:origin x="-876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92AD633-2F9A-4C81-A8CC-BC80D70D11A5}" type="datetimeFigureOut">
              <a:rPr lang="en-US" smtClean="0"/>
              <a:t>4/1/2016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4F5E800-A410-4BEE-ABEF-B0D3C723DD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0562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F5E800-A410-4BEE-ABEF-B0D3C723DD7B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854593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F5E800-A410-4BEE-ABEF-B0D3C723DD7B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56262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F5E800-A410-4BEE-ABEF-B0D3C723DD7B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381002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F5E800-A410-4BEE-ABEF-B0D3C723DD7B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290907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F5E800-A410-4BEE-ABEF-B0D3C723DD7B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737505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F5E800-A410-4BEE-ABEF-B0D3C723DD7B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733125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F5E800-A410-4BEE-ABEF-B0D3C723DD7B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374555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F5E800-A410-4BEE-ABEF-B0D3C723DD7B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284005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F5E800-A410-4BEE-ABEF-B0D3C723DD7B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651341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9A2503-660E-4CF6-A215-700FAF6744D6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27991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447800"/>
            <a:ext cx="7772400" cy="1470025"/>
          </a:xfrm>
        </p:spPr>
        <p:txBody>
          <a:bodyPr/>
          <a:lstStyle>
            <a:lvl1pPr algn="ctr">
              <a:defRPr b="1">
                <a:solidFill>
                  <a:srgbClr val="115CA7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371600" y="2895600"/>
            <a:ext cx="6400800" cy="1752600"/>
          </a:xfrm>
        </p:spPr>
        <p:txBody>
          <a:bodyPr/>
          <a:lstStyle>
            <a:lvl1pPr marL="0" indent="0" algn="ctr">
              <a:buNone/>
              <a:defRPr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Other text you might need</a:t>
            </a:r>
            <a:endParaRPr lang="en-US" dirty="0"/>
          </a:p>
        </p:txBody>
      </p:sp>
      <p:pic>
        <p:nvPicPr>
          <p:cNvPr id="9" name="Picture 2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067508" y="335616"/>
            <a:ext cx="1924092" cy="350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3" name="Group 12"/>
          <p:cNvGrpSpPr/>
          <p:nvPr userDrawn="1"/>
        </p:nvGrpSpPr>
        <p:grpSpPr>
          <a:xfrm>
            <a:off x="457200" y="6477000"/>
            <a:ext cx="8229600" cy="230832"/>
            <a:chOff x="457200" y="6477000"/>
            <a:chExt cx="8229600" cy="230832"/>
          </a:xfrm>
        </p:grpSpPr>
        <p:cxnSp>
          <p:nvCxnSpPr>
            <p:cNvPr id="10" name="Straight Connector 9"/>
            <p:cNvCxnSpPr/>
            <p:nvPr userDrawn="1"/>
          </p:nvCxnSpPr>
          <p:spPr>
            <a:xfrm>
              <a:off x="457200" y="6477000"/>
              <a:ext cx="8229600" cy="0"/>
            </a:xfrm>
            <a:prstGeom prst="line">
              <a:avLst/>
            </a:prstGeom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Rectangle 11"/>
            <p:cNvSpPr/>
            <p:nvPr userDrawn="1"/>
          </p:nvSpPr>
          <p:spPr>
            <a:xfrm>
              <a:off x="457200" y="6477000"/>
              <a:ext cx="8229600" cy="2308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900" spc="100" baseline="0" dirty="0" smtClean="0">
                  <a:solidFill>
                    <a:schemeClr val="bg1">
                      <a:lumMod val="50000"/>
                    </a:schemeClr>
                  </a:solidFill>
                </a:rPr>
                <a:t>Telephone: (408) 971-9120  |  www.doubleknot.com  |  doubleknot@doubleknot.com | @</a:t>
              </a:r>
              <a:r>
                <a:rPr lang="en-US" sz="900" spc="100" baseline="0" dirty="0" err="1" smtClean="0">
                  <a:solidFill>
                    <a:schemeClr val="bg1">
                      <a:lumMod val="50000"/>
                    </a:schemeClr>
                  </a:solidFill>
                </a:rPr>
                <a:t>doubleknotinc</a:t>
              </a:r>
              <a:r>
                <a:rPr lang="en-US" sz="900" spc="100" baseline="0" dirty="0" smtClean="0">
                  <a:solidFill>
                    <a:schemeClr val="bg1">
                      <a:lumMod val="50000"/>
                    </a:schemeClr>
                  </a:solidFill>
                </a:rPr>
                <a:t> |  © 2016 Doubleknot, Inc.</a:t>
              </a:r>
              <a:endParaRPr lang="en-US" sz="900" spc="100" baseline="0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501521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 algn="l">
              <a:defRPr sz="3600" b="1">
                <a:solidFill>
                  <a:srgbClr val="115CA7"/>
                </a:solidFill>
              </a:defRPr>
            </a:lvl1pPr>
          </a:lstStyle>
          <a:p>
            <a:r>
              <a:rPr lang="en-US" dirty="0" smtClean="0"/>
              <a:t>Slide Title	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457200" y="1371600"/>
            <a:ext cx="8229600" cy="5102352"/>
          </a:xfrm>
        </p:spPr>
        <p:txBody>
          <a:bodyPr/>
          <a:lstStyle>
            <a:lvl1pPr marL="0" indent="0">
              <a:buNone/>
              <a:defRPr baseline="0"/>
            </a:lvl1pPr>
            <a:lvl2pPr marL="576263" indent="-228600">
              <a:buFont typeface="Arial" panose="020B0604020202020204" pitchFamily="34" charset="0"/>
              <a:buChar char="•"/>
              <a:defRPr/>
            </a:lvl2pPr>
            <a:lvl4pPr marL="804863" indent="-228600">
              <a:defRPr sz="2400"/>
            </a:lvl4pPr>
            <a:lvl5pPr marL="1033463" indent="-228600">
              <a:buFont typeface="Arial" panose="020B0604020202020204" pitchFamily="34" charset="0"/>
              <a:buChar char="•"/>
              <a:tabLst>
                <a:tab pos="1828800" algn="l"/>
              </a:tabLst>
              <a:defRPr/>
            </a:lvl5pPr>
          </a:lstStyle>
          <a:p>
            <a:pPr lvl="0"/>
            <a:r>
              <a:rPr lang="en-US" dirty="0" smtClean="0"/>
              <a:t>Plain Text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3"/>
            <a:r>
              <a:rPr lang="en-US" dirty="0" smtClean="0"/>
              <a:t>Third level</a:t>
            </a:r>
          </a:p>
          <a:p>
            <a:pPr lvl="4"/>
            <a:r>
              <a:rPr lang="en-US" dirty="0" smtClean="0"/>
              <a:t>Fourth level</a:t>
            </a:r>
          </a:p>
        </p:txBody>
      </p:sp>
      <p:pic>
        <p:nvPicPr>
          <p:cNvPr id="7" name="Picture 2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067508" y="335616"/>
            <a:ext cx="1924092" cy="350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8"/>
          <p:cNvSpPr/>
          <p:nvPr userDrawn="1"/>
        </p:nvSpPr>
        <p:spPr>
          <a:xfrm>
            <a:off x="457200" y="6473952"/>
            <a:ext cx="8229600" cy="228600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100" normalizeH="0" baseline="0" noProof="0" dirty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Telephone: (408) 971-9120  |  www.doubleknot.com  |  doubleknot@doubleknot.com | @</a:t>
            </a:r>
            <a:r>
              <a:rPr kumimoji="0" lang="en-US" sz="900" b="0" i="0" u="none" strike="noStrike" kern="1200" cap="none" spc="100" normalizeH="0" baseline="0" noProof="0" dirty="0" err="1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doubleknotinc</a:t>
            </a:r>
            <a:r>
              <a:rPr kumimoji="0" lang="en-US" sz="900" b="0" i="0" u="none" strike="noStrike" kern="1200" cap="none" spc="100" normalizeH="0" baseline="0" noProof="0" dirty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|  © 2016 Doubleknot, </a:t>
            </a:r>
            <a:r>
              <a:rPr kumimoji="0" lang="en-US" sz="900" b="0" i="0" u="none" strike="noStrike" kern="1200" cap="none" spc="100" normalizeH="0" baseline="0" noProof="0" dirty="0" err="1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Inc</a:t>
            </a:r>
            <a:endParaRPr kumimoji="0" lang="en-US" sz="900" b="0" i="0" u="none" strike="noStrike" kern="1200" cap="none" spc="100" normalizeH="0" baseline="0" noProof="0" dirty="0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457200" y="6477000"/>
            <a:ext cx="8229600" cy="0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698616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algn="l">
              <a:defRPr sz="3600" b="1">
                <a:solidFill>
                  <a:srgbClr val="115CA7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457200" y="13716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Plain Text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3"/>
            <a:r>
              <a:rPr lang="en-US" dirty="0" smtClean="0"/>
              <a:t>Third level</a:t>
            </a:r>
          </a:p>
          <a:p>
            <a:pPr lvl="4"/>
            <a:r>
              <a:rPr lang="en-US" dirty="0" smtClean="0"/>
              <a:t>Fourth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4648200" y="13716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Plain Text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3"/>
            <a:r>
              <a:rPr lang="en-US" dirty="0" smtClean="0"/>
              <a:t>Third level</a:t>
            </a:r>
          </a:p>
          <a:p>
            <a:pPr lvl="4"/>
            <a:r>
              <a:rPr lang="en-US" dirty="0" smtClean="0"/>
              <a:t>Fourth level</a:t>
            </a:r>
          </a:p>
        </p:txBody>
      </p:sp>
      <p:pic>
        <p:nvPicPr>
          <p:cNvPr id="8" name="Picture 2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067508" y="335616"/>
            <a:ext cx="1924092" cy="350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8"/>
          <p:cNvSpPr/>
          <p:nvPr userDrawn="1"/>
        </p:nvSpPr>
        <p:spPr>
          <a:xfrm>
            <a:off x="457200" y="6477000"/>
            <a:ext cx="8229600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900" spc="100" baseline="0" dirty="0" smtClean="0">
                <a:solidFill>
                  <a:schemeClr val="bg1">
                    <a:lumMod val="50000"/>
                  </a:schemeClr>
                </a:solidFill>
              </a:rPr>
              <a:t>Telephone: (408) 971-9120  |  www.doubleknot.com  |  doubleknot@doubleknot.com | @</a:t>
            </a:r>
            <a:r>
              <a:rPr lang="en-US" sz="900" spc="100" baseline="0" dirty="0" err="1" smtClean="0">
                <a:solidFill>
                  <a:schemeClr val="bg1">
                    <a:lumMod val="50000"/>
                  </a:schemeClr>
                </a:solidFill>
              </a:rPr>
              <a:t>doubleknotinc</a:t>
            </a:r>
            <a:r>
              <a:rPr lang="en-US" sz="900" spc="100" baseline="0" dirty="0" smtClean="0">
                <a:solidFill>
                  <a:schemeClr val="bg1">
                    <a:lumMod val="50000"/>
                  </a:schemeClr>
                </a:solidFill>
              </a:rPr>
              <a:t> |  © 2016 Doubleknot, Inc.</a:t>
            </a:r>
            <a:endParaRPr lang="en-US" sz="900" spc="100" baseline="0" dirty="0">
              <a:solidFill>
                <a:schemeClr val="bg1">
                  <a:lumMod val="50000"/>
                </a:schemeClr>
              </a:solidFill>
            </a:endParaRPr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457200" y="6477000"/>
            <a:ext cx="8229600" cy="0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507866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371600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457200" y="201136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Plain Text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3"/>
            <a:r>
              <a:rPr lang="en-US" dirty="0" smtClean="0"/>
              <a:t>Third level</a:t>
            </a:r>
          </a:p>
          <a:p>
            <a:pPr lvl="4"/>
            <a:r>
              <a:rPr lang="en-US" dirty="0" smtClean="0"/>
              <a:t>Fourth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371600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 hasCustomPrompt="1"/>
          </p:nvPr>
        </p:nvSpPr>
        <p:spPr>
          <a:xfrm>
            <a:off x="4645025" y="201136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Plain Text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3"/>
            <a:r>
              <a:rPr lang="en-US" dirty="0" smtClean="0"/>
              <a:t>Third level</a:t>
            </a:r>
          </a:p>
          <a:p>
            <a:pPr lvl="4"/>
            <a:r>
              <a:rPr lang="en-US" dirty="0" smtClean="0"/>
              <a:t>Fourth level</a:t>
            </a:r>
          </a:p>
        </p:txBody>
      </p:sp>
      <p:pic>
        <p:nvPicPr>
          <p:cNvPr id="10" name="Picture 2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067508" y="335616"/>
            <a:ext cx="1924092" cy="350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 10"/>
          <p:cNvSpPr/>
          <p:nvPr userDrawn="1"/>
        </p:nvSpPr>
        <p:spPr>
          <a:xfrm>
            <a:off x="457200" y="6477000"/>
            <a:ext cx="8229600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900" spc="100" baseline="0" dirty="0" smtClean="0">
                <a:solidFill>
                  <a:schemeClr val="bg1">
                    <a:lumMod val="50000"/>
                  </a:schemeClr>
                </a:solidFill>
              </a:rPr>
              <a:t>Telephone: (408) 971-9120  |  www.doubleknot.com  |  doubleknot@doubleknot.com | @</a:t>
            </a:r>
            <a:r>
              <a:rPr lang="en-US" sz="900" spc="100" baseline="0" dirty="0" err="1" smtClean="0">
                <a:solidFill>
                  <a:schemeClr val="bg1">
                    <a:lumMod val="50000"/>
                  </a:schemeClr>
                </a:solidFill>
              </a:rPr>
              <a:t>doubleknotinc</a:t>
            </a:r>
            <a:r>
              <a:rPr lang="en-US" sz="900" spc="100" baseline="0" dirty="0" smtClean="0">
                <a:solidFill>
                  <a:schemeClr val="bg1">
                    <a:lumMod val="50000"/>
                  </a:schemeClr>
                </a:solidFill>
              </a:rPr>
              <a:t> |  © 2016 Doubleknot, Inc.</a:t>
            </a:r>
            <a:endParaRPr lang="en-US" sz="900" spc="100" baseline="0" dirty="0">
              <a:solidFill>
                <a:schemeClr val="bg1">
                  <a:lumMod val="50000"/>
                </a:schemeClr>
              </a:solidFill>
            </a:endParaRPr>
          </a:p>
        </p:txBody>
      </p:sp>
      <p:cxnSp>
        <p:nvCxnSpPr>
          <p:cNvPr id="12" name="Straight Connector 11"/>
          <p:cNvCxnSpPr/>
          <p:nvPr userDrawn="1"/>
        </p:nvCxnSpPr>
        <p:spPr>
          <a:xfrm>
            <a:off x="457200" y="6477000"/>
            <a:ext cx="8229600" cy="0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11562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pic>
        <p:nvPicPr>
          <p:cNvPr id="6" name="Picture 2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067508" y="335616"/>
            <a:ext cx="1924092" cy="350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/>
          <p:cNvSpPr/>
          <p:nvPr userDrawn="1"/>
        </p:nvSpPr>
        <p:spPr>
          <a:xfrm>
            <a:off x="457200" y="6477000"/>
            <a:ext cx="8229600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900" spc="100" baseline="0" dirty="0" smtClean="0">
                <a:solidFill>
                  <a:schemeClr val="bg1">
                    <a:lumMod val="50000"/>
                  </a:schemeClr>
                </a:solidFill>
              </a:rPr>
              <a:t>Telephone: (408) 971-9120  |  www.doubleknot.com  |  doubleknot@doubleknot.com | @</a:t>
            </a:r>
            <a:r>
              <a:rPr lang="en-US" sz="900" spc="100" baseline="0" dirty="0" err="1" smtClean="0">
                <a:solidFill>
                  <a:schemeClr val="bg1">
                    <a:lumMod val="50000"/>
                  </a:schemeClr>
                </a:solidFill>
              </a:rPr>
              <a:t>doubleknotinc</a:t>
            </a:r>
            <a:r>
              <a:rPr lang="en-US" sz="900" spc="100" baseline="0" dirty="0" smtClean="0">
                <a:solidFill>
                  <a:schemeClr val="bg1">
                    <a:lumMod val="50000"/>
                  </a:schemeClr>
                </a:solidFill>
              </a:rPr>
              <a:t> |  © 2016 Doubleknot, Inc.</a:t>
            </a:r>
            <a:endParaRPr lang="en-US" sz="900" spc="100" baseline="0" dirty="0">
              <a:solidFill>
                <a:schemeClr val="bg1">
                  <a:lumMod val="50000"/>
                </a:schemeClr>
              </a:solidFill>
            </a:endParaRPr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457200" y="6477000"/>
            <a:ext cx="8229600" cy="0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994089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067508" y="335616"/>
            <a:ext cx="1924092" cy="350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/>
          <p:nvPr userDrawn="1"/>
        </p:nvSpPr>
        <p:spPr>
          <a:xfrm>
            <a:off x="457200" y="6477000"/>
            <a:ext cx="8229600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900" spc="100" baseline="0" dirty="0" smtClean="0">
                <a:solidFill>
                  <a:schemeClr val="bg1">
                    <a:lumMod val="50000"/>
                  </a:schemeClr>
                </a:solidFill>
              </a:rPr>
              <a:t>Telephone: (408) 971-9120  |  www.doubleknot.com  |  doubleknot@doubleknot.com | @</a:t>
            </a:r>
            <a:r>
              <a:rPr lang="en-US" sz="900" spc="100" baseline="0" dirty="0" err="1" smtClean="0">
                <a:solidFill>
                  <a:schemeClr val="bg1">
                    <a:lumMod val="50000"/>
                  </a:schemeClr>
                </a:solidFill>
              </a:rPr>
              <a:t>doubleknotinc</a:t>
            </a:r>
            <a:r>
              <a:rPr lang="en-US" sz="900" spc="100" baseline="0" dirty="0" smtClean="0">
                <a:solidFill>
                  <a:schemeClr val="bg1">
                    <a:lumMod val="50000"/>
                  </a:schemeClr>
                </a:solidFill>
              </a:rPr>
              <a:t> |  © 2016 Doubleknot, Inc.</a:t>
            </a:r>
            <a:endParaRPr lang="en-US" sz="900" spc="100" baseline="0" dirty="0">
              <a:solidFill>
                <a:schemeClr val="bg1">
                  <a:lumMod val="50000"/>
                </a:schemeClr>
              </a:solidFill>
            </a:endParaRPr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457200" y="6477000"/>
            <a:ext cx="8229600" cy="0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414386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Plain Text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3"/>
            <a:r>
              <a:rPr lang="en-US" dirty="0" smtClean="0"/>
              <a:t>Third level</a:t>
            </a:r>
          </a:p>
          <a:p>
            <a:pPr lvl="4"/>
            <a:r>
              <a:rPr lang="en-US" dirty="0" smtClean="0"/>
              <a:t>Fourth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7085F8-3F2F-428C-B1BA-A7B61462A281}" type="datetimeFigureOut">
              <a:rPr lang="en-US" smtClean="0"/>
              <a:t>4/1/2016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388C0C-CC25-4050-8D6C-2469F0889D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59326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3" r:id="rId4"/>
    <p:sldLayoutId id="2147483654" r:id="rId5"/>
    <p:sldLayoutId id="2147483655" r:id="rId6"/>
  </p:sldLayoutIdLst>
  <p:txStyles>
    <p:titleStyle>
      <a:lvl1pPr algn="l" defTabSz="914400" rtl="0" eaLnBrk="1" latinLnBrk="0" hangingPunct="1">
        <a:spcBef>
          <a:spcPct val="0"/>
        </a:spcBef>
        <a:buNone/>
        <a:defRPr sz="3600" kern="1200">
          <a:solidFill>
            <a:srgbClr val="115CA7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spcBef>
          <a:spcPct val="20000"/>
        </a:spcBef>
        <a:buFont typeface="Arial" panose="020B0604020202020204" pitchFamily="34" charset="0"/>
        <a:buNone/>
        <a:defRPr sz="32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33463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62063" indent="-228600" algn="l" defTabSz="914400" rtl="0" eaLnBrk="1" latinLnBrk="0" hangingPunct="1">
        <a:spcBef>
          <a:spcPct val="20000"/>
        </a:spcBef>
        <a:buFont typeface="Courier New" panose="02070309020205020404" pitchFamily="49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gif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gif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4000" b="1" dirty="0" smtClean="0"/>
              <a:t>Doubleknot for Education Programs</a:t>
            </a:r>
            <a:endParaRPr lang="en-US" sz="40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2743200"/>
            <a:ext cx="7620000" cy="1752600"/>
          </a:xfrm>
        </p:spPr>
        <p:txBody>
          <a:bodyPr>
            <a:normAutofit/>
          </a:bodyPr>
          <a:lstStyle/>
          <a:p>
            <a:r>
              <a:rPr lang="en-US" sz="4000" dirty="0" smtClean="0"/>
              <a:t>An Integrated Registrations </a:t>
            </a:r>
            <a:r>
              <a:rPr lang="en-US" sz="4000" dirty="0"/>
              <a:t>and </a:t>
            </a:r>
            <a:r>
              <a:rPr lang="en-US" sz="4000" dirty="0" smtClean="0"/>
              <a:t>Reservations Solution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1923396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Sales Station Mobile for iPad</a:t>
            </a:r>
            <a:endParaRPr lang="en-US" b="1" dirty="0"/>
          </a:p>
        </p:txBody>
      </p:sp>
      <p:grpSp>
        <p:nvGrpSpPr>
          <p:cNvPr id="11" name="Group 10"/>
          <p:cNvGrpSpPr/>
          <p:nvPr/>
        </p:nvGrpSpPr>
        <p:grpSpPr>
          <a:xfrm>
            <a:off x="457200" y="1295400"/>
            <a:ext cx="7696200" cy="5552420"/>
            <a:chOff x="457200" y="1295400"/>
            <a:chExt cx="7696200" cy="5552420"/>
          </a:xfrm>
        </p:grpSpPr>
        <p:sp>
          <p:nvSpPr>
            <p:cNvPr id="12" name="TextBox 11"/>
            <p:cNvSpPr txBox="1"/>
            <p:nvPr/>
          </p:nvSpPr>
          <p:spPr>
            <a:xfrm>
              <a:off x="457200" y="1295400"/>
              <a:ext cx="769620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 smtClean="0"/>
                <a:t>100% mobile solution</a:t>
              </a: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457200" y="1752600"/>
              <a:ext cx="4414574" cy="2895600"/>
            </a:xfrm>
            <a:prstGeom prst="rect">
              <a:avLst/>
            </a:prstGeom>
            <a:noFill/>
          </p:spPr>
          <p:txBody>
            <a:bodyPr wrap="square" numCol="1" spcCol="0" rtlCol="0">
              <a:noAutofit/>
            </a:bodyPr>
            <a:lstStyle/>
            <a:p>
              <a:pPr marL="285750" indent="-171450">
                <a:buFont typeface="Arial" panose="020B0604020202020204" pitchFamily="34" charset="0"/>
                <a:buChar char="•"/>
              </a:pPr>
              <a:r>
                <a:rPr lang="en-US" sz="2400" dirty="0"/>
                <a:t>Program and event registration</a:t>
              </a:r>
            </a:p>
            <a:p>
              <a:pPr marL="285750" indent="-171450">
                <a:buFont typeface="Arial" panose="020B0604020202020204" pitchFamily="34" charset="0"/>
                <a:buChar char="•"/>
              </a:pPr>
              <a:r>
                <a:rPr lang="en-US" sz="2400" dirty="0" smtClean="0"/>
                <a:t>Camp, class and event check-in</a:t>
              </a:r>
            </a:p>
            <a:p>
              <a:pPr marL="285750" indent="-171450">
                <a:buFont typeface="Arial" panose="020B0604020202020204" pitchFamily="34" charset="0"/>
                <a:buChar char="•"/>
              </a:pPr>
              <a:r>
                <a:rPr lang="en-US" sz="2400" dirty="0" smtClean="0"/>
                <a:t>Update registrations and collect  payment</a:t>
              </a:r>
            </a:p>
            <a:p>
              <a:pPr marL="285750" indent="-171450">
                <a:buFont typeface="Arial" panose="020B0604020202020204" pitchFamily="34" charset="0"/>
                <a:buChar char="•"/>
              </a:pPr>
              <a:r>
                <a:rPr lang="en-US" sz="2400" dirty="0" smtClean="0"/>
                <a:t>On-site merchandise sales</a:t>
              </a:r>
            </a:p>
            <a:p>
              <a:pPr marL="285750" indent="-171450">
                <a:buFont typeface="Arial" panose="020B0604020202020204" pitchFamily="34" charset="0"/>
                <a:buChar char="•"/>
              </a:pPr>
              <a:r>
                <a:rPr lang="en-US" sz="2400" dirty="0" smtClean="0"/>
                <a:t>Access to anything in Doubleknot</a:t>
              </a:r>
            </a:p>
            <a:p>
              <a:pPr marL="285750" indent="-171450">
                <a:buFont typeface="Arial" panose="020B0604020202020204" pitchFamily="34" charset="0"/>
                <a:buChar char="•"/>
              </a:pPr>
              <a:r>
                <a:rPr lang="en-US" sz="2400" dirty="0" smtClean="0"/>
                <a:t>Attendance, updates and new registrations/reservations automatically  recorded in Doubleknot </a:t>
              </a:r>
              <a:endParaRPr lang="en-US" sz="2400" dirty="0"/>
            </a:p>
            <a:p>
              <a:pPr marL="285750" lvl="1" indent="-171450">
                <a:buFont typeface="Arial" panose="020B0604020202020204" pitchFamily="34" charset="0"/>
                <a:buChar char="•"/>
              </a:pPr>
              <a:endParaRPr lang="en-US" sz="2400" dirty="0"/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609600" y="4835843"/>
              <a:ext cx="7086600" cy="2011977"/>
            </a:xfrm>
            <a:prstGeom prst="rect">
              <a:avLst/>
            </a:prstGeom>
            <a:noFill/>
          </p:spPr>
          <p:txBody>
            <a:bodyPr wrap="square" numCol="1" spcCol="0" rtlCol="0">
              <a:noAutofit/>
            </a:bodyPr>
            <a:lstStyle/>
            <a:p>
              <a:pPr marL="114300"/>
              <a:endParaRPr lang="en-US" sz="2000" dirty="0" smtClean="0"/>
            </a:p>
          </p:txBody>
        </p:sp>
      </p:grpSp>
      <p:pic>
        <p:nvPicPr>
          <p:cNvPr id="10" name="Picture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1774" y="1524000"/>
            <a:ext cx="4119826" cy="3124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84584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400" dirty="0" smtClean="0"/>
              <a:t>Collect Payment and Update Registration On-Site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889248"/>
            <a:ext cx="8229600" cy="2435352"/>
          </a:xfrm>
        </p:spPr>
        <p:txBody>
          <a:bodyPr>
            <a:normAutofit fontScale="62500" lnSpcReduction="20000"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 smtClean="0"/>
              <a:t>Enter data or scan the </a:t>
            </a:r>
            <a:r>
              <a:rPr lang="en-US" dirty="0"/>
              <a:t>receipt barcode to look up the registration </a:t>
            </a:r>
            <a:endParaRPr lang="en-US" dirty="0" smtClean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Update the </a:t>
            </a:r>
            <a:r>
              <a:rPr lang="en-US" dirty="0" smtClean="0"/>
              <a:t>registration </a:t>
            </a:r>
            <a:endParaRPr lang="en-US" dirty="0"/>
          </a:p>
          <a:p>
            <a:pPr marL="1033463" lvl="1" indent="-457200">
              <a:buFont typeface="Courier New" panose="02070309020205020404" pitchFamily="49" charset="0"/>
              <a:buChar char="o"/>
            </a:pPr>
            <a:r>
              <a:rPr lang="en-US" dirty="0"/>
              <a:t>Add more people</a:t>
            </a:r>
          </a:p>
          <a:p>
            <a:pPr marL="1033463" lvl="1" indent="-457200">
              <a:buFont typeface="Courier New" panose="02070309020205020404" pitchFamily="49" charset="0"/>
              <a:buChar char="o"/>
            </a:pPr>
            <a:r>
              <a:rPr lang="en-US" dirty="0"/>
              <a:t>Add more items </a:t>
            </a:r>
            <a:r>
              <a:rPr lang="en-US" dirty="0" smtClean="0"/>
              <a:t>like after-care, T-shirts or an additional session</a:t>
            </a:r>
            <a:endParaRPr lang="en-US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 smtClean="0"/>
              <a:t>Add any unpaid balance to the cash register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 smtClean="0"/>
              <a:t>Collect </a:t>
            </a:r>
            <a:r>
              <a:rPr lang="en-US" dirty="0" smtClean="0"/>
              <a:t>payment by credit </a:t>
            </a:r>
            <a:r>
              <a:rPr lang="en-US" dirty="0" err="1" smtClean="0"/>
              <a:t>cadr</a:t>
            </a:r>
            <a:endParaRPr lang="en-US" dirty="0" smtClean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 smtClean="0"/>
              <a:t>Doubleknot database is automatically updated with correct </a:t>
            </a:r>
            <a:r>
              <a:rPr lang="en-US" dirty="0" smtClean="0"/>
              <a:t>payment, registration and attendance info</a:t>
            </a:r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219" y="1066800"/>
            <a:ext cx="8945563" cy="2638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90773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Comprehensive Training and Support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Initial </a:t>
            </a:r>
            <a:r>
              <a:rPr lang="en-US" dirty="0" smtClean="0"/>
              <a:t>training</a:t>
            </a:r>
            <a:endParaRPr lang="en-US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 smtClean="0"/>
              <a:t>Unlimited email and telephone support for trained staff</a:t>
            </a:r>
            <a:endParaRPr lang="en-US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Configuration </a:t>
            </a:r>
            <a:r>
              <a:rPr lang="en-US" dirty="0" smtClean="0"/>
              <a:t>review of anything you set up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 smtClean="0"/>
              <a:t>Interactive webinars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 smtClean="0"/>
              <a:t>Online help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 smtClean="0"/>
              <a:t>Blog and weekly newsletter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 smtClean="0"/>
              <a:t>Important system updates through Twitter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dirty="0" smtClean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91282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DEMO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6085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Q &amp; 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1124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About Doubleknot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 smtClean="0"/>
              <a:t>Designed specifically for admission-based nonprofits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 smtClean="0"/>
              <a:t>Supports education programs, special events, memberships, fundraisers and ticketing with online, on-site and mobile solutions</a:t>
            </a:r>
          </a:p>
        </p:txBody>
      </p:sp>
      <p:sp>
        <p:nvSpPr>
          <p:cNvPr id="4" name="AutoShape 7" descr="Image result for children's discovery museum golden crescent logo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" name="AutoShape 14" descr="Image result for zoo atlanta logo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" name="AutoShape 20" descr="Image result for audubon society of rhode island logo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8" name="Group 7"/>
          <p:cNvGrpSpPr/>
          <p:nvPr/>
        </p:nvGrpSpPr>
        <p:grpSpPr>
          <a:xfrm>
            <a:off x="990600" y="4267200"/>
            <a:ext cx="7010400" cy="1752600"/>
            <a:chOff x="990600" y="4267200"/>
            <a:chExt cx="7010400" cy="1752600"/>
          </a:xfrm>
        </p:grpSpPr>
        <p:pic>
          <p:nvPicPr>
            <p:cNvPr id="1041" name="Picture 17" descr="Smith The Kids' Play Place in the Park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8100" y="5305425"/>
              <a:ext cx="1762125" cy="7143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47" name="Picture 23" descr="The Marine Mammal Center"/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3262"/>
            <a:stretch/>
          </p:blipFill>
          <p:spPr bwMode="auto">
            <a:xfrm>
              <a:off x="5105400" y="5111002"/>
              <a:ext cx="1447800" cy="90879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90600" y="4267200"/>
              <a:ext cx="628650" cy="1000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28" name="Picture 4" descr="https://getcaridaway.files.wordpress.com/2010/05/logo_nybg.gif?w=640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67187" y="4267200"/>
              <a:ext cx="952500" cy="9239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29" name="Picture 5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67624" y="4267200"/>
              <a:ext cx="962025" cy="9620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32" name="Picture 8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77586" y="4267200"/>
              <a:ext cx="857250" cy="857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34" name="Picture 10" descr="http://www.northmuseum.org/wp-content/themes/north_museum6/images/logo.png"/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82773" y="4267200"/>
              <a:ext cx="1219200" cy="8763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36" name="Picture 12" descr="https://www.museumoftherockies.org/assets/images/logo.png"/>
            <p:cNvPicPr>
              <a:picLocks noChangeAspect="1"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66438" y="5334000"/>
              <a:ext cx="1238250" cy="6858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39" name="Picture 15"/>
            <p:cNvPicPr>
              <a:picLocks noChangeAspect="1" noChangeArrowheads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42496" y="5229225"/>
              <a:ext cx="952500" cy="7905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45" name="Picture 21"/>
            <p:cNvPicPr>
              <a:picLocks noChangeAspect="1" noChangeArrowheads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05422" y="5162550"/>
              <a:ext cx="828675" cy="857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49" name="Picture 25" descr="https://upload.wikimedia.org/wikipedia/en/6/67/Kansas_City_Zoo_logo.png"/>
            <p:cNvPicPr>
              <a:picLocks noChangeAspect="1" noChangeArrowheads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349909" y="4267200"/>
              <a:ext cx="651091" cy="9144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8744978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Modular Solutions	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000" b="1" dirty="0" smtClean="0"/>
              <a:t>Choose the solutions you need: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000" dirty="0" smtClean="0"/>
              <a:t>Event management and </a:t>
            </a:r>
            <a:r>
              <a:rPr lang="en-US" sz="3000" dirty="0"/>
              <a:t>p</a:t>
            </a:r>
            <a:r>
              <a:rPr lang="en-US" sz="3000" dirty="0" smtClean="0"/>
              <a:t>rogram registration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000" dirty="0" smtClean="0"/>
              <a:t>Reservations management and facility rentals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000" dirty="0" smtClean="0"/>
              <a:t>Membership management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000" dirty="0" smtClean="0"/>
              <a:t>Online fundraising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000" dirty="0" smtClean="0"/>
              <a:t>Ticketing and admissions</a:t>
            </a:r>
            <a:endParaRPr lang="en-US" sz="3000" dirty="0"/>
          </a:p>
        </p:txBody>
      </p:sp>
    </p:spTree>
    <p:extLst>
      <p:ext uri="{BB962C8B-B14F-4D97-AF65-F5344CB8AC3E}">
        <p14:creationId xmlns:p14="http://schemas.microsoft.com/office/powerpoint/2010/main" val="29154698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Registration for Education Programs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5181600"/>
          </a:xfrm>
        </p:spPr>
        <p:txBody>
          <a:bodyPr>
            <a:norm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 smtClean="0"/>
              <a:t>Manage everything </a:t>
            </a:r>
            <a:r>
              <a:rPr lang="en-US" sz="2800" dirty="0"/>
              <a:t>from a simple event to a complex program with different tracks and </a:t>
            </a:r>
            <a:r>
              <a:rPr lang="en-US" sz="2800" dirty="0" smtClean="0"/>
              <a:t>options</a:t>
            </a:r>
            <a:endParaRPr lang="en-US" sz="2800" dirty="0"/>
          </a:p>
          <a:p>
            <a:pPr marL="457200" lvl="1" indent="-457200"/>
            <a:r>
              <a:rPr lang="en-US" dirty="0"/>
              <a:t>Capacity </a:t>
            </a:r>
            <a:r>
              <a:rPr lang="en-US" dirty="0" smtClean="0"/>
              <a:t>management </a:t>
            </a:r>
            <a:r>
              <a:rPr lang="en-US" dirty="0"/>
              <a:t>and </a:t>
            </a:r>
            <a:r>
              <a:rPr lang="en-US" dirty="0" smtClean="0"/>
              <a:t>waitlists </a:t>
            </a:r>
            <a:endParaRPr lang="en-US" dirty="0" smtClean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 smtClean="0"/>
              <a:t>Required </a:t>
            </a:r>
            <a:r>
              <a:rPr lang="en-US" sz="2800" dirty="0" smtClean="0"/>
              <a:t>forms must be completed to submit </a:t>
            </a:r>
            <a:r>
              <a:rPr lang="en-US" sz="2800" dirty="0" smtClean="0"/>
              <a:t>registration</a:t>
            </a:r>
            <a:endParaRPr lang="en-US" sz="28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 smtClean="0"/>
              <a:t>View registration and financial data at a glance</a:t>
            </a:r>
            <a:endParaRPr lang="en-US" sz="28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 smtClean="0"/>
              <a:t>Print-at-home tickets, mobile tickets and check-in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 smtClean="0"/>
              <a:t>Manage walk-ups and last-minute changes with Sales Station Mobile 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901664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Bookings and Reservations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 smtClean="0"/>
              <a:t>Custom reservation process for every kind of booking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 smtClean="0"/>
              <a:t>Online </a:t>
            </a:r>
            <a:r>
              <a:rPr lang="en-US" sz="2800" dirty="0" smtClean="0"/>
              <a:t>always-up-to-date </a:t>
            </a:r>
            <a:r>
              <a:rPr lang="en-US" sz="2800" dirty="0" smtClean="0"/>
              <a:t>availability </a:t>
            </a:r>
            <a:r>
              <a:rPr lang="en-US" sz="2800" dirty="0" smtClean="0"/>
              <a:t>calendar </a:t>
            </a:r>
            <a:r>
              <a:rPr lang="en-US" sz="2800" dirty="0" smtClean="0"/>
              <a:t>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S</a:t>
            </a:r>
            <a:r>
              <a:rPr lang="en-US" sz="2800" dirty="0" smtClean="0"/>
              <a:t>et </a:t>
            </a:r>
            <a:r>
              <a:rPr lang="en-US" sz="2800" dirty="0" smtClean="0"/>
              <a:t>booking windows, blackout dates and more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 smtClean="0"/>
              <a:t>Create </a:t>
            </a:r>
            <a:r>
              <a:rPr lang="en-US" sz="2800" dirty="0" smtClean="0"/>
              <a:t>custom packages with optional add-ons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 smtClean="0"/>
              <a:t>Status </a:t>
            </a:r>
            <a:r>
              <a:rPr lang="en-US" sz="2800" dirty="0" smtClean="0"/>
              <a:t>reports and administrative booking calendar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 smtClean="0"/>
              <a:t>Accept </a:t>
            </a:r>
            <a:r>
              <a:rPr lang="en-US" sz="2800" dirty="0" smtClean="0"/>
              <a:t>outstanding payments and last-minute changes with Sales Station Mobile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b="1" dirty="0"/>
              <a:t>Turnkey services</a:t>
            </a:r>
            <a:r>
              <a:rPr lang="en-US" sz="2800" dirty="0"/>
              <a:t>—Doubleknot will configure reservations to your specifications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4990985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Integrated Features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000" dirty="0" smtClean="0"/>
              <a:t>Custom </a:t>
            </a:r>
            <a:r>
              <a:rPr lang="en-US" sz="3000" dirty="0" smtClean="0"/>
              <a:t>registration and purchase forms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000" dirty="0" smtClean="0"/>
              <a:t>Early discounts, late fees, and custom </a:t>
            </a:r>
            <a:r>
              <a:rPr lang="en-US" sz="3000" dirty="0" smtClean="0"/>
              <a:t>payment schedules </a:t>
            </a:r>
            <a:endParaRPr lang="en-US" sz="3000" dirty="0" smtClean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000" dirty="0" smtClean="0"/>
              <a:t>Discounts, promotions and member benefits</a:t>
            </a:r>
            <a:endParaRPr lang="en-US" sz="3000" dirty="0" smtClean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000" dirty="0" smtClean="0"/>
              <a:t>Integrated donation request at every checkout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000" dirty="0"/>
              <a:t>Automatic and scheduled communications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000" dirty="0" smtClean="0"/>
              <a:t>Mobile </a:t>
            </a:r>
            <a:r>
              <a:rPr lang="en-US" sz="3000" dirty="0" smtClean="0"/>
              <a:t>registration and ticketing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000" dirty="0" smtClean="0"/>
              <a:t>Mobile check-in, changes and payments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000" dirty="0" smtClean="0"/>
              <a:t>Reporting and analytics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84925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Automatic and </a:t>
            </a:r>
            <a:r>
              <a:rPr lang="en-US" sz="3200" dirty="0" smtClean="0"/>
              <a:t>Scheduled Communications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5105400"/>
          </a:xfrm>
        </p:spPr>
        <p:txBody>
          <a:bodyPr>
            <a:normAutofit fontScale="85000" lnSpcReduction="20000"/>
          </a:bodyPr>
          <a:lstStyle/>
          <a:p>
            <a:r>
              <a:rPr lang="en-US" b="1" dirty="0" smtClean="0"/>
              <a:t>Automatic communications include:</a:t>
            </a:r>
          </a:p>
          <a:p>
            <a:pPr lvl="1"/>
            <a:r>
              <a:rPr lang="en-US" dirty="0" smtClean="0"/>
              <a:t>Confirmations and receipts with ticket link</a:t>
            </a:r>
          </a:p>
          <a:p>
            <a:pPr lvl="1"/>
            <a:r>
              <a:rPr lang="en-US" dirty="0" smtClean="0"/>
              <a:t>Group or individual tickets</a:t>
            </a:r>
          </a:p>
          <a:p>
            <a:pPr lvl="1"/>
            <a:r>
              <a:rPr lang="en-US" dirty="0" smtClean="0"/>
              <a:t>Scheduled event reminders</a:t>
            </a:r>
          </a:p>
          <a:p>
            <a:pPr lvl="1"/>
            <a:r>
              <a:rPr lang="en-US" dirty="0" smtClean="0"/>
              <a:t>Billing notifications</a:t>
            </a:r>
          </a:p>
          <a:p>
            <a:pPr lvl="1"/>
            <a:r>
              <a:rPr lang="en-US" dirty="0" smtClean="0"/>
              <a:t>Calendar updates</a:t>
            </a:r>
          </a:p>
          <a:p>
            <a:r>
              <a:rPr lang="en-US" b="1" dirty="0" smtClean="0"/>
              <a:t>Communications Center email: </a:t>
            </a:r>
          </a:p>
          <a:p>
            <a:pPr lvl="1"/>
            <a:r>
              <a:rPr lang="en-US" dirty="0" smtClean="0"/>
              <a:t>Send email to all registrants for any event, program or reservation</a:t>
            </a:r>
          </a:p>
          <a:p>
            <a:pPr lvl="1"/>
            <a:r>
              <a:rPr lang="en-US" dirty="0" smtClean="0"/>
              <a:t>Send targeted email to all the results of a saved query</a:t>
            </a:r>
          </a:p>
          <a:p>
            <a:pPr lvl="1"/>
            <a:r>
              <a:rPr lang="en-US" dirty="0" smtClean="0"/>
              <a:t>Newsletters and mailing lists</a:t>
            </a:r>
          </a:p>
          <a:p>
            <a:pPr lvl="1"/>
            <a:r>
              <a:rPr lang="en-US" dirty="0" smtClean="0"/>
              <a:t>Doubleknot follows all best practices and standards for volume email, and continually works with ISPs to ensure that we are a trusted email provider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93922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Billing and Payment Options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Any </a:t>
            </a:r>
            <a:r>
              <a:rPr lang="en-US" dirty="0" smtClean="0"/>
              <a:t>registration and reservation can </a:t>
            </a:r>
            <a:r>
              <a:rPr lang="en-US" dirty="0"/>
              <a:t>accept online payments, offline payments or </a:t>
            </a:r>
            <a:r>
              <a:rPr lang="en-US" dirty="0" smtClean="0"/>
              <a:t>both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 smtClean="0"/>
              <a:t>Easy </a:t>
            </a:r>
            <a:r>
              <a:rPr lang="en-US" dirty="0"/>
              <a:t>and secure payment by credit card, debit card, electronic </a:t>
            </a:r>
            <a:r>
              <a:rPr lang="en-US" dirty="0" smtClean="0"/>
              <a:t>check, PayPal Express and/or gift cards</a:t>
            </a:r>
            <a:endParaRPr lang="en-US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 smtClean="0"/>
              <a:t>Choice of providers</a:t>
            </a:r>
          </a:p>
          <a:p>
            <a:pPr marL="1033463" lvl="1" indent="-457200"/>
            <a:r>
              <a:rPr lang="en-US" dirty="0" smtClean="0"/>
              <a:t>Doubleknot’s turnkey </a:t>
            </a:r>
            <a:r>
              <a:rPr lang="en-US" dirty="0"/>
              <a:t>merchant </a:t>
            </a:r>
            <a:r>
              <a:rPr lang="en-US" dirty="0" smtClean="0"/>
              <a:t>services</a:t>
            </a:r>
            <a:endParaRPr lang="en-US" dirty="0"/>
          </a:p>
          <a:p>
            <a:pPr marL="1033463" lvl="1" indent="-457200"/>
            <a:r>
              <a:rPr lang="en-US" dirty="0" smtClean="0"/>
              <a:t>Payment </a:t>
            </a:r>
            <a:r>
              <a:rPr lang="en-US" dirty="0"/>
              <a:t>processor of your </a:t>
            </a:r>
            <a:r>
              <a:rPr lang="en-US" dirty="0" smtClean="0"/>
              <a:t>choice</a:t>
            </a:r>
            <a:endParaRPr lang="en-US" dirty="0"/>
          </a:p>
          <a:p>
            <a:pPr marL="1033463" lvl="1" indent="-457200"/>
            <a:r>
              <a:rPr lang="en-US" dirty="0"/>
              <a:t>Integration with our preferred merchant services </a:t>
            </a:r>
            <a:r>
              <a:rPr lang="en-US" dirty="0" smtClean="0"/>
              <a:t>vendor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 smtClean="0"/>
              <a:t>Automatically apply membership discounts, early discounts or late fees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 smtClean="0"/>
              <a:t>Payment schedules with automatic billing reminders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 smtClean="0"/>
              <a:t>Payment adjustments and refund processing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 smtClean="0"/>
              <a:t>Add or update registrations and collect payment anywhere</a:t>
            </a:r>
            <a:r>
              <a:rPr lang="en-US" dirty="0"/>
              <a:t> </a:t>
            </a:r>
            <a:r>
              <a:rPr lang="en-US" dirty="0" smtClean="0"/>
              <a:t>with Sales </a:t>
            </a:r>
            <a:r>
              <a:rPr lang="en-US" dirty="0"/>
              <a:t>Station </a:t>
            </a:r>
            <a:r>
              <a:rPr lang="en-US" dirty="0" smtClean="0"/>
              <a:t>mobile app </a:t>
            </a:r>
            <a:r>
              <a:rPr lang="en-US" dirty="0" smtClean="0"/>
              <a:t>for iPads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84483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Program and Group Visit Check-in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Individual or group tickets for fastest check-in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 smtClean="0"/>
              <a:t>Free </a:t>
            </a:r>
            <a:r>
              <a:rPr lang="en-US" dirty="0" smtClean="0"/>
              <a:t>check-in </a:t>
            </a:r>
            <a:r>
              <a:rPr lang="en-US" dirty="0" smtClean="0"/>
              <a:t>app</a:t>
            </a:r>
            <a:endParaRPr lang="en-US" dirty="0" smtClean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Sales Station Mobile </a:t>
            </a:r>
            <a:r>
              <a:rPr lang="en-US" dirty="0" smtClean="0"/>
              <a:t>app </a:t>
            </a:r>
            <a:endParaRPr lang="en-US" dirty="0"/>
          </a:p>
          <a:p>
            <a:pPr marL="1033463" lvl="1" indent="-457200"/>
            <a:r>
              <a:rPr lang="en-US" dirty="0" smtClean="0"/>
              <a:t>Check in attendees</a:t>
            </a:r>
          </a:p>
          <a:p>
            <a:pPr marL="1033463" lvl="1" indent="-457200"/>
            <a:r>
              <a:rPr lang="en-US" dirty="0" smtClean="0"/>
              <a:t>Update </a:t>
            </a:r>
            <a:r>
              <a:rPr lang="en-US" dirty="0"/>
              <a:t>registrations </a:t>
            </a:r>
          </a:p>
          <a:p>
            <a:pPr marL="1033463" lvl="1" indent="-457200"/>
            <a:r>
              <a:rPr lang="en-US" dirty="0"/>
              <a:t>Accept payment for outstanding balances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 smtClean="0"/>
              <a:t>Attendance is </a:t>
            </a:r>
            <a:r>
              <a:rPr lang="en-US" dirty="0" smtClean="0"/>
              <a:t>automatically recorded in Doubleknot for reporting and </a:t>
            </a:r>
            <a:r>
              <a:rPr lang="en-US" dirty="0" smtClean="0"/>
              <a:t>analytics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9478480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NewPPTTemplat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NewPPTTemplate</Template>
  <TotalTime>191</TotalTime>
  <Words>578</Words>
  <Application>Microsoft Office PowerPoint</Application>
  <PresentationFormat>On-screen Show (4:3)</PresentationFormat>
  <Paragraphs>103</Paragraphs>
  <Slides>14</Slides>
  <Notes>10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NewPPTTemplate</vt:lpstr>
      <vt:lpstr>Doubleknot for Education Programs</vt:lpstr>
      <vt:lpstr>About Doubleknot</vt:lpstr>
      <vt:lpstr>Modular Solutions </vt:lpstr>
      <vt:lpstr>Registration for Education Programs</vt:lpstr>
      <vt:lpstr>Bookings and Reservations</vt:lpstr>
      <vt:lpstr>Integrated Features</vt:lpstr>
      <vt:lpstr>Automatic and Scheduled Communications</vt:lpstr>
      <vt:lpstr>Billing and Payment Options</vt:lpstr>
      <vt:lpstr>Program and Group Visit Check-in</vt:lpstr>
      <vt:lpstr>Sales Station Mobile for iPad</vt:lpstr>
      <vt:lpstr>Collect Payment and Update Registration On-Site</vt:lpstr>
      <vt:lpstr>Comprehensive Training and Support</vt:lpstr>
      <vt:lpstr>DEMO</vt:lpstr>
      <vt:lpstr>Q &amp; A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Doubleknot for Education Programs</dc:title>
  <dc:creator>Elissa K Miller</dc:creator>
  <cp:lastModifiedBy>Elissa K Miller</cp:lastModifiedBy>
  <cp:revision>44</cp:revision>
  <dcterms:created xsi:type="dcterms:W3CDTF">2016-02-04T20:48:09Z</dcterms:created>
  <dcterms:modified xsi:type="dcterms:W3CDTF">2016-04-01T18:36:08Z</dcterms:modified>
</cp:coreProperties>
</file>